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5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68580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7" roundtripDataSignature="AMtx7mghyPCBB5S70kRoWBn+vn5M5R+j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2F053EF-CEEF-4059-A941-8393700246C8}">
  <a:tblStyle styleId="{92F053EF-CEEF-4059-A941-8393700246C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7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png>
</file>

<file path=ppt/media/image25.png>
</file>

<file path=ppt/media/image5.jpg>
</file>

<file path=ppt/media/image6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  <p:sp>
        <p:nvSpPr>
          <p:cNvPr id="101" name="Google Shape;101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4939efd8a9_2_1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14939efd8a9_2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g14939efd8a9_2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493365994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0" name="Google Shape;210;g14933659940_0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49738171c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6" name="Google Shape;216;g149738171cf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49738171cf_2_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149738171cf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3" name="Google Shape;233;g149738171cf_2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939efd8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g14939efd8a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4939efd8a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g14939efd8a9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4939efd8a9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g14939efd8a9_0_1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131" name="Google Shape;131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137" name="Google Shape;137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4939efd8a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8" name="Google Shape;178;g14939efd8a9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4939efd8a9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3" name="Google Shape;193;g14939efd8a9_2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4939efd8a9_0_188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g14939efd8a9_0_18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g14939efd8a9_0_18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g14939efd8a9_0_18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4939efd8a9_0_193"/>
          <p:cNvSpPr txBox="1"/>
          <p:nvPr>
            <p:ph type="title"/>
          </p:nvPr>
        </p:nvSpPr>
        <p:spPr>
          <a:xfrm>
            <a:off x="457200" y="1066968"/>
            <a:ext cx="30084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g14939efd8a9_0_193"/>
          <p:cNvSpPr txBox="1"/>
          <p:nvPr>
            <p:ph idx="1" type="body"/>
          </p:nvPr>
        </p:nvSpPr>
        <p:spPr>
          <a:xfrm>
            <a:off x="3575050" y="1073720"/>
            <a:ext cx="5111700" cy="50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8" name="Google Shape;88;g14939efd8a9_0_193"/>
          <p:cNvSpPr txBox="1"/>
          <p:nvPr>
            <p:ph idx="2" type="body"/>
          </p:nvPr>
        </p:nvSpPr>
        <p:spPr>
          <a:xfrm>
            <a:off x="457200" y="1803850"/>
            <a:ext cx="3008400" cy="43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9" name="Google Shape;89;g14939efd8a9_0_19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g14939efd8a9_0_19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g14939efd8a9_0_19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4939efd8a9_0_200"/>
          <p:cNvSpPr txBox="1"/>
          <p:nvPr>
            <p:ph type="title"/>
          </p:nvPr>
        </p:nvSpPr>
        <p:spPr>
          <a:xfrm>
            <a:off x="457200" y="1196430"/>
            <a:ext cx="25737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g14939efd8a9_0_200"/>
          <p:cNvSpPr/>
          <p:nvPr>
            <p:ph idx="2" type="pic"/>
          </p:nvPr>
        </p:nvSpPr>
        <p:spPr>
          <a:xfrm>
            <a:off x="3200400" y="1196430"/>
            <a:ext cx="5486400" cy="48504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g14939efd8a9_0_200"/>
          <p:cNvSpPr txBox="1"/>
          <p:nvPr>
            <p:ph idx="1" type="body"/>
          </p:nvPr>
        </p:nvSpPr>
        <p:spPr>
          <a:xfrm>
            <a:off x="457200" y="1768043"/>
            <a:ext cx="2573700" cy="42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6" name="Google Shape;96;g14939efd8a9_0_20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g14939efd8a9_0_20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g14939efd8a9_0_20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7" name="Google Shape;2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4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7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4939efd8a9_0_174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g14939efd8a9_0_174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g14939efd8a9_0_17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g14939efd8a9_0_17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g14939efd8a9_0_17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66" name="Google Shape;66;g14939efd8a9_0_1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4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939efd8a9_0_168"/>
          <p:cNvSpPr txBox="1"/>
          <p:nvPr>
            <p:ph type="ctrTitle"/>
          </p:nvPr>
        </p:nvSpPr>
        <p:spPr>
          <a:xfrm>
            <a:off x="3969582" y="2130425"/>
            <a:ext cx="44886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g14939efd8a9_0_168"/>
          <p:cNvSpPr txBox="1"/>
          <p:nvPr>
            <p:ph idx="1" type="subTitle"/>
          </p:nvPr>
        </p:nvSpPr>
        <p:spPr>
          <a:xfrm>
            <a:off x="3124200" y="3886200"/>
            <a:ext cx="5334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0" name="Google Shape;70;g14939efd8a9_0_16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g14939efd8a9_0_16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g14939efd8a9_0_16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4939efd8a9_0_181"/>
          <p:cNvSpPr txBox="1"/>
          <p:nvPr>
            <p:ph idx="1" type="body"/>
          </p:nvPr>
        </p:nvSpPr>
        <p:spPr>
          <a:xfrm>
            <a:off x="457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5" name="Google Shape;75;g14939efd8a9_0_181"/>
          <p:cNvSpPr txBox="1"/>
          <p:nvPr>
            <p:ph idx="2" type="body"/>
          </p:nvPr>
        </p:nvSpPr>
        <p:spPr>
          <a:xfrm>
            <a:off x="4648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6" name="Google Shape;76;g14939efd8a9_0_18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g14939efd8a9_0_18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g14939efd8a9_0_18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g14939efd8a9_0_18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4939efd8a9_0_16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g14939efd8a9_0_162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g14939efd8a9_0_16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g14939efd8a9_0_16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g14939efd8a9_0_16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20.jpg"/><Relationship Id="rId5" Type="http://schemas.openxmlformats.org/officeDocument/2006/relationships/image" Target="../media/image23.jpg"/><Relationship Id="rId6" Type="http://schemas.openxmlformats.org/officeDocument/2006/relationships/image" Target="../media/image2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24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"/>
          <p:cNvSpPr txBox="1"/>
          <p:nvPr>
            <p:ph type="ctrTitle"/>
          </p:nvPr>
        </p:nvSpPr>
        <p:spPr>
          <a:xfrm>
            <a:off x="1675700" y="4345625"/>
            <a:ext cx="7302600" cy="22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Arial"/>
              <a:buNone/>
            </a:pPr>
            <a:r>
              <a:t/>
            </a:r>
            <a:endParaRPr b="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6759"/>
              <a:buFont typeface="Arial"/>
              <a:buNone/>
            </a:pPr>
            <a:r>
              <a:rPr b="0" lang="en-US" sz="3155"/>
              <a:t>Bi-Weekly Update 2</a:t>
            </a:r>
            <a:endParaRPr b="0" sz="3155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38922"/>
              <a:buFont typeface="Arial"/>
              <a:buNone/>
            </a:pPr>
            <a:br>
              <a:rPr b="0" lang="en-US"/>
            </a:br>
            <a:r>
              <a:rPr b="0" lang="en-US" sz="2455"/>
              <a:t>Team 32: Abhi Singh, Holden Haile, Kelton Chesshire</a:t>
            </a:r>
            <a:br>
              <a:rPr b="0" lang="en-US" sz="2455"/>
            </a:br>
            <a:r>
              <a:rPr b="0" lang="en-US" sz="2455"/>
              <a:t>Sponsor: Eric </a:t>
            </a:r>
            <a:r>
              <a:rPr b="0" lang="en-US" sz="2455"/>
              <a:t>Lloyd Robles</a:t>
            </a:r>
            <a:br>
              <a:rPr b="0" lang="en-US" sz="2455"/>
            </a:br>
            <a:r>
              <a:rPr b="0" lang="en-US" sz="2455"/>
              <a:t>TA: Eric Lloyd Robles </a:t>
            </a:r>
            <a:endParaRPr b="0" sz="2455"/>
          </a:p>
        </p:txBody>
      </p:sp>
      <p:sp>
        <p:nvSpPr>
          <p:cNvPr id="104" name="Google Shape;104;p1"/>
          <p:cNvSpPr/>
          <p:nvPr/>
        </p:nvSpPr>
        <p:spPr>
          <a:xfrm>
            <a:off x="0" y="0"/>
            <a:ext cx="6111300" cy="6111300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105" name="Google Shape;10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5100" y="2542100"/>
            <a:ext cx="6325798" cy="21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4939efd8a9_2_1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Dispenser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7557"/>
              <a:buFont typeface="Arial"/>
              <a:buNone/>
            </a:pPr>
            <a:r>
              <a:rPr lang="en-US" sz="1720"/>
              <a:t>Abhi Singh</a:t>
            </a:r>
            <a:endParaRPr/>
          </a:p>
        </p:txBody>
      </p:sp>
      <p:pic>
        <p:nvPicPr>
          <p:cNvPr id="205" name="Google Shape;205;g14939efd8a9_2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963" y="1806125"/>
            <a:ext cx="6502075" cy="347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14939efd8a9_2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5379900"/>
            <a:ext cx="3277050" cy="137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14939efd8a9_2_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1775" y="5344825"/>
            <a:ext cx="4007925" cy="144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4933659940_0_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Application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Kelton Chesshire</a:t>
            </a:r>
            <a:endParaRPr sz="2980"/>
          </a:p>
        </p:txBody>
      </p:sp>
      <p:graphicFrame>
        <p:nvGraphicFramePr>
          <p:cNvPr id="213" name="Google Shape;213;g14933659940_0_2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{92F053EF-CEEF-4059-A941-8393700246C8}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</a:t>
                      </a:r>
                      <a:r>
                        <a:rPr lang="en-US" sz="1800"/>
                        <a:t>Last Update</a:t>
                      </a:r>
                      <a:r>
                        <a:rPr lang="en-US" sz="1800" u="none" cap="none" strike="noStrike"/>
                        <a:t>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12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37">
                        <a:solidFill>
                          <a:schemeClr val="dk1"/>
                        </a:solidFill>
                      </a:endParaRPr>
                    </a:p>
                    <a:p>
                      <a:pPr indent="-357981" lvl="0" marL="457200" marR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38"/>
                        <a:buFont typeface="Arial"/>
                        <a:buChar char="•"/>
                      </a:pPr>
                      <a:r>
                        <a:rPr lang="en-US" sz="2037">
                          <a:solidFill>
                            <a:schemeClr val="dk1"/>
                          </a:solidFill>
                        </a:rPr>
                        <a:t>Dispenser Notifications</a:t>
                      </a:r>
                      <a:endParaRPr sz="2037">
                        <a:solidFill>
                          <a:schemeClr val="dk1"/>
                        </a:solidFill>
                      </a:endParaRPr>
                    </a:p>
                    <a:p>
                      <a:pPr indent="-357917" lvl="0" marL="457200" marR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37"/>
                        <a:buChar char="•"/>
                      </a:pPr>
                      <a:r>
                        <a:rPr lang="en-US" sz="2037">
                          <a:solidFill>
                            <a:schemeClr val="dk1"/>
                          </a:solidFill>
                        </a:rPr>
                        <a:t>Glucose Input System</a:t>
                      </a:r>
                      <a:endParaRPr sz="2037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37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-357981" lvl="0" marL="457200" marR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38"/>
                        <a:buFont typeface="Arial"/>
                        <a:buChar char="•"/>
                      </a:pPr>
                      <a:r>
                        <a:rPr lang="en-US" sz="2037" u="none" cap="none" strike="noStrike">
                          <a:solidFill>
                            <a:schemeClr val="dk1"/>
                          </a:solidFill>
                        </a:rPr>
                        <a:t>BMI Information</a:t>
                      </a:r>
                      <a:endParaRPr sz="2037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-357981" lvl="0" marL="457200" marR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38"/>
                        <a:buFont typeface="Arial"/>
                        <a:buChar char="•"/>
                      </a:pPr>
                      <a:r>
                        <a:rPr lang="en-US" sz="2037" u="none" cap="none" strike="noStrike">
                          <a:solidFill>
                            <a:schemeClr val="dk1"/>
                          </a:solidFill>
                        </a:rPr>
                        <a:t>Work on Nextion Display with Abhi</a:t>
                      </a:r>
                      <a:endParaRPr sz="2037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49738171cf_1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Application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Kelton Chesshire</a:t>
            </a:r>
            <a:endParaRPr sz="2980"/>
          </a:p>
        </p:txBody>
      </p:sp>
      <p:sp>
        <p:nvSpPr>
          <p:cNvPr id="219" name="Google Shape;219;g149738171cf_1_0"/>
          <p:cNvSpPr/>
          <p:nvPr/>
        </p:nvSpPr>
        <p:spPr>
          <a:xfrm>
            <a:off x="192000" y="2017675"/>
            <a:ext cx="8760000" cy="4398900"/>
          </a:xfrm>
          <a:prstGeom prst="roundRect">
            <a:avLst>
              <a:gd fmla="val 16667" name="adj"/>
            </a:avLst>
          </a:prstGeom>
          <a:solidFill>
            <a:srgbClr val="434343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g149738171cf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525" y="2487275"/>
            <a:ext cx="1727300" cy="366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149738171cf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68826" y="2614896"/>
            <a:ext cx="1588187" cy="343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149738171cf_1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52275" y="2614901"/>
            <a:ext cx="1588199" cy="3438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g149738171cf_1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10522" y="2614901"/>
            <a:ext cx="1588199" cy="3438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9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pic>
        <p:nvPicPr>
          <p:cNvPr id="229" name="Google Shape;22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450" y="1538475"/>
            <a:ext cx="6480249" cy="53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49738171cf_2_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Execution Plan</a:t>
            </a:r>
            <a:endParaRPr/>
          </a:p>
        </p:txBody>
      </p:sp>
      <p:pic>
        <p:nvPicPr>
          <p:cNvPr id="236" name="Google Shape;236;g149738171cf_2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00" y="1640500"/>
            <a:ext cx="8451801" cy="515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0"/>
          <p:cNvSpPr txBox="1"/>
          <p:nvPr>
            <p:ph idx="1" type="body"/>
          </p:nvPr>
        </p:nvSpPr>
        <p:spPr>
          <a:xfrm>
            <a:off x="457200" y="1608545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Questions?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4939efd8a9_0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112" name="Google Shape;112;g14939efd8a9_0_0"/>
          <p:cNvSpPr txBox="1"/>
          <p:nvPr>
            <p:ph idx="1" type="body"/>
          </p:nvPr>
        </p:nvSpPr>
        <p:spPr>
          <a:xfrm>
            <a:off x="457200" y="2049270"/>
            <a:ext cx="82296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900"/>
              <a:t>In the U.S. Alone over 10% of the population suffers from Diabetes. Type 1 diabetes can require a person to monitor their blood sugar level 4-10 times a day and intake carbohydrates if their blood sugar is low. This can become a guess and check game where the person is not able to consistently and accurately dose themselves, and can lead to detrimental effects on quality of life.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939efd8a9_0_5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Solution Proposal</a:t>
            </a:r>
            <a:endParaRPr/>
          </a:p>
        </p:txBody>
      </p:sp>
      <p:sp>
        <p:nvSpPr>
          <p:cNvPr id="118" name="Google Shape;118;g14939efd8a9_0_50"/>
          <p:cNvSpPr txBox="1"/>
          <p:nvPr>
            <p:ph idx="1" type="body"/>
          </p:nvPr>
        </p:nvSpPr>
        <p:spPr>
          <a:xfrm>
            <a:off x="457200" y="2049275"/>
            <a:ext cx="42069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700"/>
              <a:t>Our system will dispense carbohydrates in a consistent, accurate, and easily-consumable manner so that users have an easy way of maintaining a normal blood sugar level 24/7.</a:t>
            </a:r>
            <a:endParaRPr sz="2700"/>
          </a:p>
        </p:txBody>
      </p:sp>
      <p:pic>
        <p:nvPicPr>
          <p:cNvPr id="119" name="Google Shape;119;g14939efd8a9_0_50"/>
          <p:cNvPicPr preferRelativeResize="0"/>
          <p:nvPr/>
        </p:nvPicPr>
        <p:blipFill rotWithShape="1">
          <a:blip r:embed="rId3">
            <a:alphaModFix/>
          </a:blip>
          <a:srcRect b="20182" l="9998" r="56816" t="23911"/>
          <a:stretch/>
        </p:blipFill>
        <p:spPr>
          <a:xfrm>
            <a:off x="4842300" y="2049275"/>
            <a:ext cx="3844500" cy="4316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g14939efd8a9_0_1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6325" y="1494975"/>
            <a:ext cx="6306825" cy="526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14939efd8a9_0_154"/>
          <p:cNvSpPr txBox="1"/>
          <p:nvPr>
            <p:ph type="title"/>
          </p:nvPr>
        </p:nvSpPr>
        <p:spPr>
          <a:xfrm>
            <a:off x="4051775" y="0"/>
            <a:ext cx="57612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System Overview</a:t>
            </a:r>
            <a:endParaRPr/>
          </a:p>
        </p:txBody>
      </p:sp>
      <p:sp>
        <p:nvSpPr>
          <p:cNvPr id="126" name="Google Shape;126;g14939efd8a9_0_154"/>
          <p:cNvSpPr txBox="1"/>
          <p:nvPr/>
        </p:nvSpPr>
        <p:spPr>
          <a:xfrm>
            <a:off x="0" y="1398625"/>
            <a:ext cx="2554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300" u="none" cap="none" strike="noStrike">
                <a:solidFill>
                  <a:schemeClr val="dk1"/>
                </a:solidFill>
                <a:highlight>
                  <a:srgbClr val="6AA84F"/>
                </a:highlight>
                <a:latin typeface="Arial"/>
                <a:ea typeface="Arial"/>
                <a:cs typeface="Arial"/>
                <a:sym typeface="Arial"/>
              </a:rPr>
              <a:t>Power Supply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14939efd8a9_0_154"/>
          <p:cNvSpPr txBox="1"/>
          <p:nvPr/>
        </p:nvSpPr>
        <p:spPr>
          <a:xfrm>
            <a:off x="-445800" y="3159600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chemeClr val="dk1"/>
                </a:solidFill>
                <a:highlight>
                  <a:srgbClr val="E69138"/>
                </a:highlight>
                <a:latin typeface="Arial"/>
                <a:ea typeface="Arial"/>
                <a:cs typeface="Arial"/>
                <a:sym typeface="Arial"/>
              </a:rPr>
              <a:t>Dispenser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14939efd8a9_0_154"/>
          <p:cNvSpPr txBox="1"/>
          <p:nvPr/>
        </p:nvSpPr>
        <p:spPr>
          <a:xfrm>
            <a:off x="-228600" y="5260700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chemeClr val="dk1"/>
                </a:solidFill>
                <a:highlight>
                  <a:srgbClr val="8E7CC3"/>
                </a:highlight>
                <a:latin typeface="Arial"/>
                <a:ea typeface="Arial"/>
                <a:cs typeface="Arial"/>
                <a:sym typeface="Arial"/>
              </a:rPr>
              <a:t>Application</a:t>
            </a:r>
            <a:endParaRPr b="0" i="0" sz="1400" u="none" cap="none" strike="noStrike">
              <a:solidFill>
                <a:srgbClr val="000000"/>
              </a:solidFill>
              <a:highlight>
                <a:srgbClr val="8E7CC3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Arial"/>
              <a:buNone/>
            </a:pPr>
            <a:r>
              <a:rPr lang="en-US"/>
              <a:t>Subsystem Changes/Improvements since last week</a:t>
            </a:r>
            <a:endParaRPr/>
          </a:p>
        </p:txBody>
      </p:sp>
      <p:sp>
        <p:nvSpPr>
          <p:cNvPr id="134" name="Google Shape;134;p4"/>
          <p:cNvSpPr txBox="1"/>
          <p:nvPr/>
        </p:nvSpPr>
        <p:spPr>
          <a:xfrm>
            <a:off x="457199" y="1852920"/>
            <a:ext cx="79587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Changes proposed to us by Dr. John Lusher and Subsystem Improvements that are being </a:t>
            </a:r>
            <a:r>
              <a:rPr lang="en-US" sz="1800">
                <a:solidFill>
                  <a:schemeClr val="dk1"/>
                </a:solidFill>
              </a:rPr>
              <a:t>actively implemented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Dispenser: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>
                <a:solidFill>
                  <a:schemeClr val="dk1"/>
                </a:solidFill>
              </a:rPr>
              <a:t>Tested Sensors, Planned Circuit Layout, Measured Dimensions for the enclosure CAD model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Power Supply: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Swapping Voltage Regulators out and Downsizing Capacitors on Power Supply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Application: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Status notifications, Glucose input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</a:t>
            </a:r>
            <a:endParaRPr/>
          </a:p>
        </p:txBody>
      </p:sp>
      <p:grpSp>
        <p:nvGrpSpPr>
          <p:cNvPr id="140" name="Google Shape;140;p5"/>
          <p:cNvGrpSpPr/>
          <p:nvPr/>
        </p:nvGrpSpPr>
        <p:grpSpPr>
          <a:xfrm>
            <a:off x="796138" y="2438400"/>
            <a:ext cx="1606073" cy="2315200"/>
            <a:chOff x="796138" y="1574025"/>
            <a:chExt cx="1606073" cy="2315200"/>
          </a:xfrm>
        </p:grpSpPr>
        <p:grpSp>
          <p:nvGrpSpPr>
            <p:cNvPr id="141" name="Google Shape;141;p5"/>
            <p:cNvGrpSpPr/>
            <p:nvPr/>
          </p:nvGrpSpPr>
          <p:grpSpPr>
            <a:xfrm>
              <a:off x="796138" y="1695421"/>
              <a:ext cx="1606073" cy="908429"/>
              <a:chOff x="796138" y="1695421"/>
              <a:chExt cx="1606073" cy="908429"/>
            </a:xfrm>
          </p:grpSpPr>
          <p:cxnSp>
            <p:nvCxnSpPr>
              <p:cNvPr id="142" name="Google Shape;142;p5"/>
              <p:cNvCxnSpPr/>
              <p:nvPr/>
            </p:nvCxnSpPr>
            <p:spPr>
              <a:xfrm>
                <a:off x="1664415" y="1695421"/>
                <a:ext cx="718500" cy="741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D5DDF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3" name="Google Shape;143;p5"/>
              <p:cNvSpPr/>
              <p:nvPr/>
            </p:nvSpPr>
            <p:spPr>
              <a:xfrm flipH="1">
                <a:off x="796138" y="2306625"/>
                <a:ext cx="1605900" cy="143400"/>
              </a:xfrm>
              <a:prstGeom prst="parallelogram">
                <a:avLst>
                  <a:gd fmla="val 96952" name="adj"/>
                </a:avLst>
              </a:prstGeom>
              <a:solidFill>
                <a:srgbClr val="0D5D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-US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 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796311" y="2460450"/>
                <a:ext cx="1605900" cy="143400"/>
              </a:xfrm>
              <a:prstGeom prst="parallelogram">
                <a:avLst>
                  <a:gd fmla="val 96952" name="adj"/>
                </a:avLst>
              </a:prstGeom>
              <a:solidFill>
                <a:srgbClr val="0944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5" name="Google Shape;145;p5"/>
            <p:cNvSpPr txBox="1"/>
            <p:nvPr/>
          </p:nvSpPr>
          <p:spPr>
            <a:xfrm>
              <a:off x="915823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Discuss System Improvements </a:t>
              </a:r>
              <a:endParaRPr b="1" i="0" sz="1100" u="none" cap="none" strike="noStrike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6" name="Google Shape;146;p5"/>
            <p:cNvSpPr txBox="1"/>
            <p:nvPr/>
          </p:nvSpPr>
          <p:spPr>
            <a:xfrm>
              <a:off x="918274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We focused on how to improve our subsystems from the good baseline from 403</a:t>
              </a:r>
              <a:endParaRPr b="0" i="0" sz="1000" u="none" cap="none" strike="noStrike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" name="Google Shape;147;p5"/>
            <p:cNvSpPr txBox="1"/>
            <p:nvPr/>
          </p:nvSpPr>
          <p:spPr>
            <a:xfrm>
              <a:off x="1085439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Last Week</a:t>
              </a:r>
              <a:endParaRPr b="0" i="0" sz="1000" u="none" cap="none" strike="noStrike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8" name="Google Shape;148;p5"/>
          <p:cNvGrpSpPr/>
          <p:nvPr/>
        </p:nvGrpSpPr>
        <p:grpSpPr>
          <a:xfrm>
            <a:off x="3768859" y="2438400"/>
            <a:ext cx="1606073" cy="2315200"/>
            <a:chOff x="3768859" y="1574025"/>
            <a:chExt cx="1606073" cy="2315200"/>
          </a:xfrm>
        </p:grpSpPr>
        <p:cxnSp>
          <p:nvCxnSpPr>
            <p:cNvPr id="149" name="Google Shape;149;p5"/>
            <p:cNvCxnSpPr/>
            <p:nvPr/>
          </p:nvCxnSpPr>
          <p:spPr>
            <a:xfrm>
              <a:off x="4637135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0" name="Google Shape;150;p5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"/>
            <p:cNvSpPr txBox="1"/>
            <p:nvPr/>
          </p:nvSpPr>
          <p:spPr>
            <a:xfrm>
              <a:off x="3889991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Major Project Design</a:t>
              </a:r>
              <a:endParaRPr b="1" i="0" sz="1100" u="none" cap="none" strike="noStrik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" name="Google Shape;153;p5"/>
            <p:cNvSpPr txBox="1"/>
            <p:nvPr/>
          </p:nvSpPr>
          <p:spPr>
            <a:xfrm>
              <a:off x="3892441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Design Housing and PCBs for Power Supply and Dispenser, App integration with Health Apps, HMI control implemented</a:t>
              </a:r>
              <a:endParaRPr b="0" i="0" sz="1000" u="none" cap="none" strike="noStrik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4" name="Google Shape;154;p5"/>
            <p:cNvSpPr txBox="1"/>
            <p:nvPr/>
          </p:nvSpPr>
          <p:spPr>
            <a:xfrm>
              <a:off x="4059607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10/5</a:t>
              </a:r>
              <a:endParaRPr b="0" i="0" sz="1000" u="none" cap="none" strike="noStrik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5" name="Google Shape;155;p5"/>
          <p:cNvGrpSpPr/>
          <p:nvPr/>
        </p:nvGrpSpPr>
        <p:grpSpPr>
          <a:xfrm>
            <a:off x="5256641" y="2438400"/>
            <a:ext cx="1606072" cy="2315200"/>
            <a:chOff x="5256641" y="1574025"/>
            <a:chExt cx="1606072" cy="2315200"/>
          </a:xfrm>
        </p:grpSpPr>
        <p:cxnSp>
          <p:nvCxnSpPr>
            <p:cNvPr id="156" name="Google Shape;156;p5"/>
            <p:cNvCxnSpPr/>
            <p:nvPr/>
          </p:nvCxnSpPr>
          <p:spPr>
            <a:xfrm>
              <a:off x="6124917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7" name="Google Shape;157;p5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"/>
            <p:cNvSpPr txBox="1"/>
            <p:nvPr/>
          </p:nvSpPr>
          <p:spPr>
            <a:xfrm>
              <a:off x="5377778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Final Subsystem Integration</a:t>
              </a:r>
              <a:endParaRPr b="1" i="0" sz="1100" u="none" cap="none" strike="noStrik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0" name="Google Shape;160;p5"/>
            <p:cNvSpPr txBox="1"/>
            <p:nvPr/>
          </p:nvSpPr>
          <p:spPr>
            <a:xfrm>
              <a:off x="5380229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Dispenser and Power Supply will be installed in the housing, testing and validation of System: Dispenser powered with our Power Supply and Tested with Our App</a:t>
              </a:r>
              <a:endParaRPr b="0" i="0" sz="1000" u="none" cap="none" strike="noStrik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1" name="Google Shape;161;p5"/>
            <p:cNvSpPr txBox="1"/>
            <p:nvPr/>
          </p:nvSpPr>
          <p:spPr>
            <a:xfrm>
              <a:off x="554739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11/5</a:t>
              </a:r>
              <a:endParaRPr b="0" i="0" sz="1000" u="none" cap="none" strike="noStrik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2" name="Google Shape;162;p5"/>
          <p:cNvGrpSpPr/>
          <p:nvPr/>
        </p:nvGrpSpPr>
        <p:grpSpPr>
          <a:xfrm>
            <a:off x="6741789" y="2438400"/>
            <a:ext cx="1606073" cy="2315200"/>
            <a:chOff x="6741789" y="1574025"/>
            <a:chExt cx="1606073" cy="2315200"/>
          </a:xfrm>
        </p:grpSpPr>
        <p:cxnSp>
          <p:nvCxnSpPr>
            <p:cNvPr id="163" name="Google Shape;163;p5"/>
            <p:cNvCxnSpPr/>
            <p:nvPr/>
          </p:nvCxnSpPr>
          <p:spPr>
            <a:xfrm>
              <a:off x="7610066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4" name="Google Shape;164;p5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"/>
            <p:cNvSpPr txBox="1"/>
            <p:nvPr/>
          </p:nvSpPr>
          <p:spPr>
            <a:xfrm>
              <a:off x="6868139" y="284447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990000"/>
                  </a:solidFill>
                  <a:latin typeface="Roboto"/>
                  <a:ea typeface="Roboto"/>
                  <a:cs typeface="Roboto"/>
                  <a:sym typeface="Roboto"/>
                </a:rPr>
                <a:t>Preparation for Final Presentation &amp; Demo</a:t>
              </a:r>
              <a:endParaRPr b="1" i="0" sz="1000" u="none" cap="none" strike="noStrike">
                <a:solidFill>
                  <a:srgbClr val="99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7" name="Google Shape;167;p5"/>
            <p:cNvSpPr txBox="1"/>
            <p:nvPr/>
          </p:nvSpPr>
          <p:spPr>
            <a:xfrm>
              <a:off x="6868139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Final Tweaks to subsystems if needed, polishing the product for presentation and testing user experience</a:t>
              </a:r>
              <a:endParaRPr b="0" i="0" sz="10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" name="Google Shape;168;p5"/>
            <p:cNvSpPr txBox="1"/>
            <p:nvPr/>
          </p:nvSpPr>
          <p:spPr>
            <a:xfrm>
              <a:off x="7035305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11/16</a:t>
              </a:r>
              <a:endParaRPr b="0" i="0" sz="10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9" name="Google Shape;169;p5"/>
          <p:cNvGrpSpPr/>
          <p:nvPr/>
        </p:nvGrpSpPr>
        <p:grpSpPr>
          <a:xfrm>
            <a:off x="2283710" y="2438400"/>
            <a:ext cx="1606073" cy="2315200"/>
            <a:chOff x="2283710" y="1574025"/>
            <a:chExt cx="1606073" cy="2315200"/>
          </a:xfrm>
        </p:grpSpPr>
        <p:cxnSp>
          <p:nvCxnSpPr>
            <p:cNvPr id="170" name="Google Shape;170;p5"/>
            <p:cNvCxnSpPr/>
            <p:nvPr/>
          </p:nvCxnSpPr>
          <p:spPr>
            <a:xfrm>
              <a:off x="3151986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71" name="Google Shape;171;p5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888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"/>
            <p:cNvSpPr txBox="1"/>
            <p:nvPr/>
          </p:nvSpPr>
          <p:spPr>
            <a:xfrm>
              <a:off x="2404931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Subsystem Improvements</a:t>
              </a:r>
              <a:endParaRPr b="1" i="0" sz="1100" u="none" cap="none" strike="noStrik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" name="Google Shape;173;p5"/>
            <p:cNvSpPr txBox="1"/>
            <p:nvPr/>
          </p:nvSpPr>
          <p:spPr>
            <a:xfrm>
              <a:off x="2407381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Subsystem Improvements will be made and tested</a:t>
              </a:r>
              <a:endParaRPr b="0" i="0" sz="1000" u="none" cap="none" strike="noStrik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4" name="Google Shape;174;p5"/>
            <p:cNvSpPr txBox="1"/>
            <p:nvPr/>
          </p:nvSpPr>
          <p:spPr>
            <a:xfrm>
              <a:off x="2574547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Next 2 weeks</a:t>
              </a:r>
              <a:endParaRPr b="0" i="0" sz="1000" u="none" cap="none" strike="noStrike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5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4939efd8a9_2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Power Supply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Holden Haile</a:t>
            </a:r>
            <a:endParaRPr sz="2980"/>
          </a:p>
        </p:txBody>
      </p:sp>
      <p:graphicFrame>
        <p:nvGraphicFramePr>
          <p:cNvPr id="181" name="Google Shape;181;g14939efd8a9_2_0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{92F053EF-CEEF-4059-A941-8393700246C8}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</a:t>
                      </a:r>
                      <a:r>
                        <a:rPr lang="en-US" sz="1800"/>
                        <a:t>last presentation</a:t>
                      </a:r>
                      <a:r>
                        <a:rPr lang="en-US" sz="1800" u="none" cap="none" strike="noStrike"/>
                        <a:t>         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10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Re-designed circuit finished</a:t>
                      </a:r>
                      <a:endParaRPr sz="18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marR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Components finalized and </a:t>
                      </a: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dimensions calculated</a:t>
                      </a:r>
                      <a:endParaRPr sz="1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21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●"/>
                      </a:pPr>
                      <a:r>
                        <a:rPr lang="en-US" sz="1800"/>
                        <a:t>Testing of i</a:t>
                      </a:r>
                      <a:r>
                        <a:rPr lang="en-US" sz="1800" u="none" cap="none" strike="noStrike"/>
                        <a:t>mplemen</a:t>
                      </a:r>
                      <a:r>
                        <a:rPr lang="en-US" sz="1800"/>
                        <a:t>ted</a:t>
                      </a:r>
                      <a:r>
                        <a:rPr lang="en-US" sz="1800" u="none" cap="none" strike="noStrike"/>
                        <a:t> re-design suggestions from Dr. Lusher</a:t>
                      </a:r>
                      <a:endParaRPr sz="1800" u="none" cap="none" strike="noStrike"/>
                    </a:p>
                    <a:p>
                      <a:pPr indent="-2921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●"/>
                      </a:pPr>
                      <a:r>
                        <a:rPr lang="en-US" sz="1800" u="none" cap="none" strike="noStrike"/>
                        <a:t>Begin housing design dimensional out</a:t>
                      </a:r>
                      <a:r>
                        <a:rPr lang="en-US" sz="1800"/>
                        <a:t>line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6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337"/>
              <a:t>Power supply soldered and ready for testing</a:t>
            </a:r>
            <a:endParaRPr sz="2337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37"/>
          </a:p>
          <a:p>
            <a:pPr indent="-34286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337"/>
              <a:t>Parts dimensions formatted in spreadsheet and prepared for our casing design this week</a:t>
            </a:r>
            <a:endParaRPr sz="2337"/>
          </a:p>
        </p:txBody>
      </p:sp>
      <p:sp>
        <p:nvSpPr>
          <p:cNvPr id="187" name="Google Shape;187;p7"/>
          <p:cNvSpPr txBox="1"/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Power Supply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Holden Haile</a:t>
            </a:r>
            <a:endParaRPr sz="2980"/>
          </a:p>
        </p:txBody>
      </p:sp>
      <p:pic>
        <p:nvPicPr>
          <p:cNvPr id="188" name="Google Shape;188;p7"/>
          <p:cNvPicPr preferRelativeResize="0"/>
          <p:nvPr/>
        </p:nvPicPr>
        <p:blipFill rotWithShape="1">
          <a:blip r:embed="rId3">
            <a:alphaModFix/>
          </a:blip>
          <a:srcRect b="0" l="6676" r="9125" t="0"/>
          <a:stretch/>
        </p:blipFill>
        <p:spPr>
          <a:xfrm>
            <a:off x="457200" y="3325775"/>
            <a:ext cx="2729848" cy="195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7"/>
          <p:cNvPicPr preferRelativeResize="0"/>
          <p:nvPr/>
        </p:nvPicPr>
        <p:blipFill rotWithShape="1">
          <a:blip r:embed="rId4">
            <a:alphaModFix/>
          </a:blip>
          <a:srcRect b="10620" l="10818" r="10273" t="7492"/>
          <a:stretch/>
        </p:blipFill>
        <p:spPr>
          <a:xfrm rot="5400000">
            <a:off x="3547099" y="3889374"/>
            <a:ext cx="1876850" cy="259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7"/>
          <p:cNvPicPr preferRelativeResize="0"/>
          <p:nvPr/>
        </p:nvPicPr>
        <p:blipFill rotWithShape="1">
          <a:blip r:embed="rId5">
            <a:alphaModFix/>
          </a:blip>
          <a:srcRect b="34576" l="0" r="15002" t="0"/>
          <a:stretch/>
        </p:blipFill>
        <p:spPr>
          <a:xfrm>
            <a:off x="5784000" y="3325776"/>
            <a:ext cx="3360002" cy="1195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4939efd8a9_2_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Dispenser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Abhi Singh</a:t>
            </a:r>
            <a:endParaRPr sz="2980"/>
          </a:p>
        </p:txBody>
      </p:sp>
      <p:graphicFrame>
        <p:nvGraphicFramePr>
          <p:cNvPr id="196" name="Google Shape;196;g14939efd8a9_2_6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{92F053EF-CEEF-4059-A941-8393700246C8}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</a:t>
                      </a:r>
                      <a:r>
                        <a:rPr lang="en-US" sz="1800"/>
                        <a:t>Last Update</a:t>
                      </a:r>
                      <a:r>
                        <a:rPr lang="en-US" sz="1800" u="none" cap="none" strike="noStrike"/>
                        <a:t>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10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Tested and Verified Ultrasonic Sensor and Load Cell Sensor with ESP32</a:t>
                      </a:r>
                      <a:endParaRPr sz="18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marR="0" rtl="0" algn="l">
                        <a:lnSpc>
                          <a:spcPct val="8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Completed Schematic of Dispenser Electronics (Ready to Design a simple PCB)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21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●"/>
                      </a:pPr>
                      <a:r>
                        <a:rPr lang="en-US" sz="1800" u="none" cap="none" strike="noStrike"/>
                        <a:t>Test MOSFET circuit on breadboard</a:t>
                      </a:r>
                      <a:endParaRPr sz="1800"/>
                    </a:p>
                    <a:p>
                      <a:pPr indent="-2921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Update Dispenser code using FreeRTOS, use OOP standards </a:t>
                      </a: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instead</a:t>
                      </a: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 of just </a:t>
                      </a: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functions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2921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Design Housing for sensors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97" name="Google Shape;197;g14939efd8a9_2_6"/>
          <p:cNvPicPr preferRelativeResize="0"/>
          <p:nvPr/>
        </p:nvPicPr>
        <p:blipFill rotWithShape="1">
          <a:blip r:embed="rId3">
            <a:alphaModFix/>
          </a:blip>
          <a:srcRect b="43707" l="0" r="40119" t="5646"/>
          <a:stretch/>
        </p:blipFill>
        <p:spPr>
          <a:xfrm>
            <a:off x="1232700" y="4643674"/>
            <a:ext cx="2618150" cy="221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14939efd8a9_2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56400" y="4767152"/>
            <a:ext cx="2621362" cy="1967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Nowka, Kevin J.</dc:creator>
</cp:coreProperties>
</file>